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326" r:id="rId2"/>
    <p:sldId id="322" r:id="rId3"/>
    <p:sldId id="260" r:id="rId4"/>
    <p:sldId id="319" r:id="rId5"/>
    <p:sldId id="264" r:id="rId6"/>
    <p:sldId id="320" r:id="rId7"/>
    <p:sldId id="324" r:id="rId8"/>
    <p:sldId id="263" r:id="rId9"/>
    <p:sldId id="318" r:id="rId10"/>
    <p:sldId id="327" r:id="rId11"/>
    <p:sldId id="267" r:id="rId12"/>
    <p:sldId id="266" r:id="rId13"/>
    <p:sldId id="282" r:id="rId14"/>
    <p:sldId id="328" r:id="rId15"/>
    <p:sldId id="268" r:id="rId16"/>
    <p:sldId id="265" r:id="rId17"/>
    <p:sldId id="270" r:id="rId18"/>
    <p:sldId id="281" r:id="rId19"/>
  </p:sldIdLst>
  <p:sldSz cx="12192000" cy="6858000"/>
  <p:notesSz cx="6858000" cy="9144000"/>
  <p:embeddedFontLst>
    <p:embeddedFont>
      <p:font typeface="Calibri Light" pitchFamily="34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16.8.2021.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81310B-5735-4A3D-943D-465FDEA4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0D1BA8-CCF0-4D56-8D52-FE35D16C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DDD2399-7F56-4D73-8095-483C65AB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A510-AF85-4F27-A1DA-65F3EAD3E20B}" type="datetimeFigureOut">
              <a:rPr lang="hr-HR" smtClean="0"/>
              <a:pPr/>
              <a:t>16.8.2021.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569DE62-D9D3-4C53-8D92-816ED769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FD794C1-F755-4AEA-9289-A6CC6FE0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494E-16ED-4B5C-B587-29E8961C25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039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Biologija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</a:t>
            </a:r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4e5007a3-d68c-4c74-b030-d8a292ea62c5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hyperlink" Target="https://learningapps.org/watch?v=phw985dnn1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arningapps.org/watch?v=p27p6wnrj19" TargetMode="External"/><Relationship Id="rId5" Type="http://schemas.openxmlformats.org/officeDocument/2006/relationships/hyperlink" Target="https://learningapps.org/watch?v=pj5ot7q0k19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learningapps.org/watch?v=p4gix8amt19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e5007a3-d68c-4c74-b030-d8a292ea62c5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e5007a3-d68c-4c74-b030-d8a292ea62c5/" TargetMode="External"/><Relationship Id="rId2" Type="http://schemas.openxmlformats.org/officeDocument/2006/relationships/hyperlink" Target="https://learningapps.org/watch?v=peszbxfyn19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e5007a3-d68c-4c74-b030-d8a292ea62c5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stablo, biljka, cvijet, mak&#10;&#10;Opis je automatski generiran">
            <a:extLst>
              <a:ext uri="{FF2B5EF4-FFF2-40B4-BE49-F238E27FC236}">
                <a16:creationId xmlns:a16="http://schemas.microsoft.com/office/drawing/2014/main" xmlns="" id="{1846B6C4-DAFD-4517-974B-BBF43274D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65" b="13315"/>
          <a:stretch/>
        </p:blipFill>
        <p:spPr>
          <a:xfrm>
            <a:off x="-1" y="1154115"/>
            <a:ext cx="12192001" cy="5703885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D8B72D6D-05B9-4D92-9D40-3B38F4F3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894363"/>
            <a:ext cx="12192000" cy="963637"/>
          </a:xfrm>
          <a:solidFill>
            <a:srgbClr val="FF0000"/>
          </a:solidFill>
        </p:spPr>
        <p:txBody>
          <a:bodyPr/>
          <a:lstStyle/>
          <a:p>
            <a:pPr algn="ctr"/>
            <a:endParaRPr lang="hr-HR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6F004A6C-D4AB-4F7C-8CA6-DDF63AF4C960}"/>
              </a:ext>
            </a:extLst>
          </p:cNvPr>
          <p:cNvSpPr txBox="1"/>
          <p:nvPr/>
        </p:nvSpPr>
        <p:spPr>
          <a:xfrm>
            <a:off x="1392700" y="1447296"/>
            <a:ext cx="10649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Kako </a:t>
            </a:r>
            <a:r>
              <a:rPr lang="en-US" sz="5400" b="1" dirty="0" err="1"/>
              <a:t>su</a:t>
            </a:r>
            <a:r>
              <a:rPr lang="en-US" sz="5400" b="1" dirty="0"/>
              <a:t> </a:t>
            </a:r>
            <a:r>
              <a:rPr lang="en-US" sz="5400" b="1" dirty="0" err="1"/>
              <a:t>organizirana</a:t>
            </a:r>
            <a:r>
              <a:rPr lang="en-US" sz="5400" b="1" dirty="0"/>
              <a:t> </a:t>
            </a:r>
            <a:r>
              <a:rPr lang="en-US" sz="5400" b="1" dirty="0" err="1"/>
              <a:t>živa</a:t>
            </a:r>
            <a:r>
              <a:rPr lang="en-US" sz="5400" b="1" dirty="0"/>
              <a:t> </a:t>
            </a:r>
            <a:r>
              <a:rPr lang="en-US" sz="5400" b="1" dirty="0" err="1"/>
              <a:t>bića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170612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7E8ACE96-5035-4C82-BA16-91EDE18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169" y="3220865"/>
            <a:ext cx="7477302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Ustroj</a:t>
            </a:r>
            <a:r>
              <a:rPr lang="en-US" b="1" dirty="0"/>
              <a:t> </a:t>
            </a:r>
            <a:r>
              <a:rPr lang="en-US" b="1" dirty="0" err="1"/>
              <a:t>živog</a:t>
            </a:r>
            <a:r>
              <a:rPr lang="en-US" b="1" dirty="0"/>
              <a:t> </a:t>
            </a:r>
            <a:r>
              <a:rPr lang="en-US" b="1" dirty="0" err="1"/>
              <a:t>svijeta</a:t>
            </a:r>
            <a:r>
              <a:rPr lang="en-US" b="1" dirty="0"/>
              <a:t> u </a:t>
            </a:r>
            <a:r>
              <a:rPr lang="en-US" b="1" dirty="0" err="1"/>
              <a:t>prirodi</a:t>
            </a:r>
            <a:endParaRPr lang="en-US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CD5C34ED-1E55-4B64-8100-5B6DD786B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9" r="1774"/>
          <a:stretch/>
        </p:blipFill>
        <p:spPr>
          <a:xfrm>
            <a:off x="20" y="1389326"/>
            <a:ext cx="3699783" cy="54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65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7B55801-4B00-4618-9D6A-D3A8C94F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211830"/>
            <a:ext cx="10515600" cy="56873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Ustroj živog svijeta u prirodi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64A525F-6A9D-4EF8-BAAA-46AA4CBFE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43" y="2016863"/>
            <a:ext cx="7813765" cy="48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98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4AC1C47-E958-4811-8733-105BE07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617784"/>
            <a:ext cx="10664483" cy="4973027"/>
          </a:xfrm>
        </p:spPr>
        <p:txBody>
          <a:bodyPr>
            <a:normAutofit/>
          </a:bodyPr>
          <a:lstStyle/>
          <a:p>
            <a:r>
              <a:rPr lang="hr-HR" sz="3200" b="1" dirty="0"/>
              <a:t>Atom</a:t>
            </a:r>
            <a:r>
              <a:rPr lang="hr-HR" sz="3200" dirty="0"/>
              <a:t> – najmanja čestica </a:t>
            </a:r>
          </a:p>
          <a:p>
            <a:r>
              <a:rPr lang="hr-HR" sz="3200" b="1" dirty="0"/>
              <a:t>Molekula</a:t>
            </a:r>
            <a:r>
              <a:rPr lang="hr-HR" sz="3200" dirty="0"/>
              <a:t> – građena od više atoma</a:t>
            </a:r>
          </a:p>
          <a:p>
            <a:r>
              <a:rPr lang="hr-HR" sz="3200" b="1" dirty="0" err="1"/>
              <a:t>Organel</a:t>
            </a:r>
            <a:r>
              <a:rPr lang="hr-HR" sz="3200" dirty="0"/>
              <a:t> – tjelešce u stanici</a:t>
            </a:r>
          </a:p>
          <a:p>
            <a:r>
              <a:rPr lang="hr-HR" sz="3200" b="1" dirty="0"/>
              <a:t>Stanica</a:t>
            </a:r>
            <a:r>
              <a:rPr lang="hr-HR" sz="3200" dirty="0"/>
              <a:t> – osnovna građevna jedinica svih živih bića</a:t>
            </a:r>
          </a:p>
          <a:p>
            <a:r>
              <a:rPr lang="hr-HR" sz="3200" b="1" dirty="0"/>
              <a:t>Tkivo</a:t>
            </a:r>
            <a:r>
              <a:rPr lang="hr-HR" sz="3200" dirty="0"/>
              <a:t> – skup </a:t>
            </a:r>
            <a:r>
              <a:rPr lang="hr-HR" sz="3200" dirty="0">
                <a:solidFill>
                  <a:srgbClr val="FF0000"/>
                </a:solidFill>
              </a:rPr>
              <a:t>istovrsnih</a:t>
            </a:r>
            <a:r>
              <a:rPr lang="hr-HR" sz="3200" dirty="0"/>
              <a:t> stanica (živčano, mišićno, koštano…)</a:t>
            </a:r>
          </a:p>
          <a:p>
            <a:r>
              <a:rPr lang="hr-HR" sz="3200" b="1" dirty="0"/>
              <a:t>Organ</a:t>
            </a:r>
            <a:r>
              <a:rPr lang="hr-HR" sz="3200" dirty="0"/>
              <a:t> – više </a:t>
            </a:r>
            <a:r>
              <a:rPr lang="hr-HR" sz="3200" dirty="0">
                <a:solidFill>
                  <a:srgbClr val="FF0000"/>
                </a:solidFill>
              </a:rPr>
              <a:t>različitih</a:t>
            </a:r>
            <a:r>
              <a:rPr lang="hr-HR" sz="3200" dirty="0"/>
              <a:t> tkiva  </a:t>
            </a:r>
          </a:p>
          <a:p>
            <a:r>
              <a:rPr lang="hr-HR" sz="3200" b="1" dirty="0"/>
              <a:t>Sustav organa </a:t>
            </a:r>
            <a:r>
              <a:rPr lang="hr-HR" sz="3200" dirty="0"/>
              <a:t>– više organa s istom ulogom  </a:t>
            </a:r>
          </a:p>
          <a:p>
            <a:r>
              <a:rPr lang="hr-HR" sz="3200" b="1" dirty="0"/>
              <a:t>Jedinka</a:t>
            </a:r>
            <a:r>
              <a:rPr lang="hr-HR" sz="3200" dirty="0"/>
              <a:t> – organizam</a:t>
            </a:r>
          </a:p>
          <a:p>
            <a:endParaRPr lang="hr-HR" sz="2400" dirty="0"/>
          </a:p>
          <a:p>
            <a:endParaRPr lang="hr-HR" sz="2800" dirty="0"/>
          </a:p>
          <a:p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19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FD48576C-3E33-4E06-B5DB-4154BE2C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935"/>
            <a:ext cx="10515600" cy="4522861"/>
          </a:xfrm>
        </p:spPr>
        <p:txBody>
          <a:bodyPr>
            <a:normAutofit/>
          </a:bodyPr>
          <a:lstStyle/>
          <a:p>
            <a:r>
              <a:rPr lang="hr-HR" sz="3200" b="1" dirty="0"/>
              <a:t>Populacija</a:t>
            </a:r>
            <a:r>
              <a:rPr lang="hr-HR" sz="3200" dirty="0"/>
              <a:t> – skup jedinki iste vrste na istom mjestu</a:t>
            </a:r>
          </a:p>
          <a:p>
            <a:r>
              <a:rPr lang="hr-HR" sz="3200" b="1" dirty="0"/>
              <a:t>Biocenoza</a:t>
            </a:r>
            <a:r>
              <a:rPr lang="hr-HR" sz="3200" dirty="0"/>
              <a:t> </a:t>
            </a:r>
            <a:r>
              <a:rPr lang="hr-HR" sz="3200" dirty="0" smtClean="0"/>
              <a:t>– </a:t>
            </a:r>
            <a:r>
              <a:rPr lang="hr-HR" sz="3200" dirty="0"/>
              <a:t>životna zajednica, sva živa bića na nekom staništu</a:t>
            </a:r>
          </a:p>
          <a:p>
            <a:r>
              <a:rPr lang="hr-HR" sz="3200" b="1" dirty="0"/>
              <a:t>Ekološki sustav </a:t>
            </a:r>
            <a:r>
              <a:rPr lang="hr-HR" sz="3200" dirty="0" smtClean="0"/>
              <a:t>– </a:t>
            </a:r>
            <a:r>
              <a:rPr lang="hr-HR" sz="3200" dirty="0"/>
              <a:t>živa bića + stanište (neživa priroda)</a:t>
            </a:r>
          </a:p>
          <a:p>
            <a:r>
              <a:rPr lang="hr-HR" sz="3200" b="1" dirty="0"/>
              <a:t>Biosfera </a:t>
            </a:r>
            <a:r>
              <a:rPr lang="hr-HR" sz="3200" dirty="0" smtClean="0"/>
              <a:t>– </a:t>
            </a:r>
            <a:r>
              <a:rPr lang="hr-HR" sz="3200" dirty="0"/>
              <a:t>svi ekološki sustavi na Zemlji 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5637700-EF2E-4A64-AC33-735331C9FC91}"/>
              </a:ext>
            </a:extLst>
          </p:cNvPr>
          <p:cNvSpPr txBox="1"/>
          <p:nvPr/>
        </p:nvSpPr>
        <p:spPr>
          <a:xfrm>
            <a:off x="838200" y="5419820"/>
            <a:ext cx="10677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DDS </a:t>
            </a:r>
            <a:r>
              <a:rPr lang="hr-HR" sz="3200" i="1" dirty="0">
                <a:hlinkClick r:id="rId2"/>
              </a:rPr>
              <a:t>Projekt: Usporedba raznolikosti različitih staništa na osnovu brojnosti, </a:t>
            </a:r>
            <a:r>
              <a:rPr lang="hr-HR" sz="3200" i="1" dirty="0" err="1">
                <a:hlinkClick r:id="rId2"/>
              </a:rPr>
              <a:t>pokrovnosti</a:t>
            </a:r>
            <a:r>
              <a:rPr lang="hr-HR" sz="3200" i="1" dirty="0">
                <a:hlinkClick r:id="rId2"/>
              </a:rPr>
              <a:t> i gustoće vrsta</a:t>
            </a:r>
            <a:endParaRPr lang="hr-HR" sz="24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3A2EBA4-ECD0-4E39-8D23-64F3442D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0" y="5354873"/>
            <a:ext cx="627942" cy="6035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B43716F-A954-482B-8A2B-8299C4396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32" y="4373873"/>
            <a:ext cx="667454" cy="74356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E6382F0-7497-4D16-8D8A-1D74B91D2F4A}"/>
              </a:ext>
            </a:extLst>
          </p:cNvPr>
          <p:cNvSpPr txBox="1"/>
          <p:nvPr/>
        </p:nvSpPr>
        <p:spPr>
          <a:xfrm>
            <a:off x="1817357" y="4594220"/>
            <a:ext cx="1954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Vizualno</a:t>
            </a:r>
            <a:r>
              <a:rPr lang="hr-HR" sz="2800" dirty="0">
                <a:solidFill>
                  <a:srgbClr val="0070C0"/>
                </a:solidFill>
              </a:rPr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xmlns="" val="35336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>
            <a:extLst>
              <a:ext uri="{FF2B5EF4-FFF2-40B4-BE49-F238E27FC236}">
                <a16:creationId xmlns:a16="http://schemas.microsoft.com/office/drawing/2014/main" xmlns="" id="{932B1AA8-1FFE-42B1-842D-BFCD7A4A48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219" y="1204886"/>
            <a:ext cx="10515600" cy="39233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/>
              <a:t>Provjeri znanje 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A3511FD0-9476-42F2-B423-EF8902DC67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0166" y="1685983"/>
            <a:ext cx="11282288" cy="4951827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hr-HR" sz="24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Provjeri znanje - Ustroj živog svijeta</a:t>
            </a: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AE7792C-B0E2-492D-B5AA-1B0EF986E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819" y="1415382"/>
            <a:ext cx="725487" cy="71939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A5997AA-E9A5-4A9E-BB75-A8A30C9875FC}"/>
              </a:ext>
            </a:extLst>
          </p:cNvPr>
          <p:cNvSpPr txBox="1"/>
          <p:nvPr/>
        </p:nvSpPr>
        <p:spPr>
          <a:xfrm>
            <a:off x="459546" y="3135650"/>
            <a:ext cx="8276491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Provjeri znanje - Ustroj živog svijeta - složi redoslijedom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451499F-329A-4509-ACF5-C8EB1B22229E}"/>
              </a:ext>
            </a:extLst>
          </p:cNvPr>
          <p:cNvSpPr txBox="1"/>
          <p:nvPr/>
        </p:nvSpPr>
        <p:spPr>
          <a:xfrm>
            <a:off x="459546" y="3875429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4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/>
            </a:endParaRPr>
          </a:p>
          <a:p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Ustroj živog svijeta II</a:t>
            </a:r>
            <a:endParaRPr lang="hr-HR" sz="24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FCCA481-ECD3-42EC-B9B6-90E2DE1F40B1}"/>
              </a:ext>
            </a:extLst>
          </p:cNvPr>
          <p:cNvSpPr txBox="1"/>
          <p:nvPr/>
        </p:nvSpPr>
        <p:spPr>
          <a:xfrm>
            <a:off x="459546" y="5570304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Ustroj živog svijeta III</a:t>
            </a: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6FB69A2-14FB-4509-990B-FEDD0D27E64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3846" y="1818354"/>
            <a:ext cx="1329110" cy="124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535673E0-B729-4F8C-93AE-DD2D1CA6B0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0286" y="2862162"/>
            <a:ext cx="1329109" cy="142876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B7E329B5-71B5-45B3-825A-CEF18D011A2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179" y="3875429"/>
            <a:ext cx="1176646" cy="120796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C1E15BA1-606D-43FB-A681-7220E361E5A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2228" y="5233757"/>
            <a:ext cx="1329110" cy="12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50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7B55801-4B00-4618-9D6A-D3A8C94F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Obilježja živih bića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EAABB74-35E4-46D2-AC76-768C48FBA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313D157-6C51-4802-9CB9-D3F4EBEB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419350"/>
            <a:ext cx="85915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69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4AC1C47-E958-4811-8733-105BE07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278966"/>
            <a:ext cx="11676183" cy="4100830"/>
          </a:xfrm>
        </p:spPr>
        <p:txBody>
          <a:bodyPr>
            <a:normAutofit/>
          </a:bodyPr>
          <a:lstStyle/>
          <a:p>
            <a:pPr marL="514350" indent="-285750"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rganiziranost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jednostanični,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mnogostanični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organizmi</a:t>
            </a:r>
          </a:p>
          <a:p>
            <a:pPr marL="457200"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zmjena tvari i energije (metabolizam)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iz hrane i kisika nastaje energija</a:t>
            </a:r>
          </a:p>
          <a:p>
            <a:pPr marL="457200"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azmnožavanje, rast i razvitak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spolno i nespolno razmnožavanje</a:t>
            </a:r>
          </a:p>
          <a:p>
            <a:pPr marL="457200">
              <a:lnSpc>
                <a:spcPct val="100000"/>
              </a:lnSpc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Prilagodba i evolucija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prilagođeni organizmi opstaju</a:t>
            </a:r>
          </a:p>
          <a:p>
            <a:pPr marL="457200">
              <a:lnSpc>
                <a:spcPct val="100000"/>
              </a:lnSpc>
            </a:pPr>
            <a:r>
              <a:rPr lang="hr-H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odražljivost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reagiranje na podražaje iz okoliša</a:t>
            </a:r>
          </a:p>
          <a:p>
            <a:pPr marL="457200"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ontrolni procesi i održavanje ravnoteže 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nadzor i upravljanje procesima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7B55801-4B00-4618-9D6A-D3A8C94F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170"/>
            <a:ext cx="10515600" cy="661181"/>
          </a:xfrm>
        </p:spPr>
        <p:txBody>
          <a:bodyPr/>
          <a:lstStyle/>
          <a:p>
            <a:r>
              <a:rPr lang="hr-HR" b="1" dirty="0"/>
              <a:t>Obilježja živih bića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89CA2F6-76FC-43DB-8C5C-FCE685DE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8" y="5897901"/>
            <a:ext cx="695004" cy="77425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AD22FD1-9583-4A1F-9355-3A359D93BE76}"/>
              </a:ext>
            </a:extLst>
          </p:cNvPr>
          <p:cNvSpPr txBox="1"/>
          <p:nvPr/>
        </p:nvSpPr>
        <p:spPr>
          <a:xfrm>
            <a:off x="1109502" y="6118186"/>
            <a:ext cx="1954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Vizualno</a:t>
            </a:r>
            <a:r>
              <a:rPr lang="hr-HR" sz="2800" dirty="0">
                <a:solidFill>
                  <a:srgbClr val="0070C0"/>
                </a:solidFill>
              </a:rPr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xmlns="" val="34571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4AC1C47-E958-4811-8733-105BE07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971"/>
            <a:ext cx="10515600" cy="4721826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Imenuj  organizacijske razine prikazane na slici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7B55801-4B00-4618-9D6A-D3A8C94F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6505"/>
            <a:ext cx="10515600" cy="42146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/>
              <a:t>IZLAZNA KARTICA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68EC4D1A-BC07-4FF6-801B-2BAEB805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94" y="2079437"/>
            <a:ext cx="6466901" cy="49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06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70932" y="1778958"/>
            <a:ext cx="11190447" cy="4903196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0805F86-ADB3-40FB-ADF8-0CC084B4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0" y="2455333"/>
            <a:ext cx="8227849" cy="3474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2"/>
              </a:rPr>
              <a:t>Provjeri </a:t>
            </a:r>
            <a:r>
              <a:rPr lang="hr-HR" u="sng" dirty="0">
                <a:hlinkClick r:id="rId2"/>
              </a:rPr>
              <a:t>znanje </a:t>
            </a:r>
            <a:r>
              <a:rPr lang="hr-HR" sz="3200" u="sng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hr-HR" u="sng" dirty="0" smtClean="0">
                <a:hlinkClick r:id="rId2"/>
              </a:rPr>
              <a:t> </a:t>
            </a:r>
            <a:r>
              <a:rPr lang="it-IT" u="sng" dirty="0" err="1">
                <a:hlinkClick r:id="rId2"/>
              </a:rPr>
              <a:t>Kako</a:t>
            </a:r>
            <a:r>
              <a:rPr lang="it-IT" u="sng" dirty="0">
                <a:hlinkClick r:id="rId2"/>
              </a:rPr>
              <a:t> su </a:t>
            </a:r>
            <a:r>
              <a:rPr lang="it-IT" dirty="0" err="1">
                <a:hlinkClick r:id="rId2"/>
              </a:rPr>
              <a:t>organizirana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živa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bića</a:t>
            </a:r>
            <a:r>
              <a:rPr lang="it-IT" dirty="0">
                <a:hlinkClick r:id="rId2"/>
              </a:rPr>
              <a:t>?</a:t>
            </a:r>
            <a:endParaRPr lang="hr-HR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hr-HR" dirty="0">
              <a:hlinkClick r:id="rId3"/>
            </a:endParaRPr>
          </a:p>
          <a:p>
            <a:pPr marL="0" indent="0">
              <a:buNone/>
            </a:pPr>
            <a:r>
              <a:rPr lang="hr-HR" dirty="0">
                <a:hlinkClick r:id="rId3"/>
              </a:rPr>
              <a:t>Provjeri znanje </a:t>
            </a:r>
            <a:r>
              <a:rPr lang="hr-HR" dirty="0"/>
              <a:t>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F0E9E72-ED65-457E-AD01-ECB9434A66ED}"/>
              </a:ext>
            </a:extLst>
          </p:cNvPr>
          <p:cNvSpPr txBox="1"/>
          <p:nvPr/>
        </p:nvSpPr>
        <p:spPr>
          <a:xfrm>
            <a:off x="270933" y="2455333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9E43AFCE-DB59-4248-9AC4-D7C5E2C1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4300" y="1486570"/>
            <a:ext cx="5914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EDBF064-66C8-4A6C-A40D-39AFAFDAA93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551" y="1778958"/>
            <a:ext cx="1699217" cy="163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ED62A49-0DD8-4A7E-9F12-094BD1472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148" y="3284841"/>
            <a:ext cx="1969169" cy="1969169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97379A5-7F37-4BD0-B864-111B327F2692}"/>
              </a:ext>
            </a:extLst>
          </p:cNvPr>
          <p:cNvSpPr txBox="1"/>
          <p:nvPr/>
        </p:nvSpPr>
        <p:spPr>
          <a:xfrm>
            <a:off x="526203" y="1194183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/>
              <a:t>Provjeri znanje </a:t>
            </a:r>
          </a:p>
        </p:txBody>
      </p:sp>
    </p:spTree>
    <p:extLst>
      <p:ext uri="{BB962C8B-B14F-4D97-AF65-F5344CB8AC3E}">
        <p14:creationId xmlns:p14="http://schemas.microsoft.com/office/powerpoint/2010/main" xmlns="" val="346237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7B55801-4B00-4618-9D6A-D3A8C94F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9107"/>
            <a:ext cx="10515600" cy="501835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Koja je razlika između prirode i biologije?</a:t>
            </a:r>
          </a:p>
        </p:txBody>
      </p:sp>
      <p:pic>
        <p:nvPicPr>
          <p:cNvPr id="6" name="Rezervirano mjesto sadržaja 5" descr="Slika na kojoj se prikazuje na otvorenom, ptica, trava, voda&#10;&#10;Opis je automatski generiran">
            <a:extLst>
              <a:ext uri="{FF2B5EF4-FFF2-40B4-BE49-F238E27FC236}">
                <a16:creationId xmlns:a16="http://schemas.microsoft.com/office/drawing/2014/main" xmlns="" id="{84A1FAC7-8526-4B91-A13F-1ABFACB38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925" y="1147297"/>
            <a:ext cx="7352715" cy="4901810"/>
          </a:xfrm>
        </p:spPr>
      </p:pic>
    </p:spTree>
    <p:extLst>
      <p:ext uri="{BB962C8B-B14F-4D97-AF65-F5344CB8AC3E}">
        <p14:creationId xmlns:p14="http://schemas.microsoft.com/office/powerpoint/2010/main" xmlns="" val="207435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31918223-36FE-4AF5-B281-C70B1756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034"/>
            <a:ext cx="10515600" cy="40867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sz="2800" b="1" dirty="0">
                <a:latin typeface="+mj-lt"/>
              </a:rPr>
              <a:t>Biologija </a:t>
            </a:r>
          </a:p>
          <a:p>
            <a:pPr>
              <a:lnSpc>
                <a:spcPct val="150000"/>
              </a:lnSpc>
            </a:pPr>
            <a:r>
              <a:rPr lang="hr-HR" dirty="0">
                <a:effectLst/>
                <a:latin typeface="+mj-lt"/>
                <a:ea typeface="Calibri" panose="020F0502020204030204" pitchFamily="34" charset="0"/>
              </a:rPr>
              <a:t>grč. </a:t>
            </a:r>
            <a:r>
              <a:rPr lang="hr-HR" i="1" dirty="0">
                <a:latin typeface="+mj-lt"/>
                <a:ea typeface="Calibri" panose="020F0502020204030204" pitchFamily="34" charset="0"/>
              </a:rPr>
              <a:t>b</a:t>
            </a:r>
            <a:r>
              <a:rPr lang="hr-HR" i="1" dirty="0" smtClean="0">
                <a:effectLst/>
                <a:latin typeface="+mj-lt"/>
                <a:ea typeface="Calibri" panose="020F0502020204030204" pitchFamily="34" charset="0"/>
              </a:rPr>
              <a:t>ios </a:t>
            </a:r>
            <a:r>
              <a:rPr lang="hr-HR" i="1" dirty="0">
                <a:effectLst/>
                <a:latin typeface="+mj-lt"/>
                <a:ea typeface="Calibri" panose="020F0502020204030204" pitchFamily="34" charset="0"/>
              </a:rPr>
              <a:t>– život </a:t>
            </a:r>
            <a:r>
              <a:rPr lang="hr-HR" dirty="0">
                <a:effectLst/>
                <a:latin typeface="+mj-lt"/>
                <a:ea typeface="Calibri" panose="020F0502020204030204" pitchFamily="34" charset="0"/>
              </a:rPr>
              <a:t> i </a:t>
            </a:r>
            <a:r>
              <a:rPr lang="hr-HR" i="1" dirty="0">
                <a:effectLst/>
                <a:latin typeface="+mj-lt"/>
                <a:ea typeface="Calibri" panose="020F0502020204030204" pitchFamily="34" charset="0"/>
              </a:rPr>
              <a:t>logos – riječ, govor</a:t>
            </a:r>
            <a:endParaRPr lang="hr-HR" sz="4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latin typeface="+mj-lt"/>
              </a:rPr>
              <a:t>znanost o živim bićima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b="1" dirty="0">
                <a:latin typeface="+mj-lt"/>
              </a:rPr>
              <a:t>Priroda 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+mj-lt"/>
              </a:rPr>
              <a:t>Živo i neživo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800" dirty="0">
              <a:latin typeface="+mj-lt"/>
            </a:endParaRP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8E2ABFBE-AAB4-4E4B-ABDB-E48C9836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269"/>
            <a:ext cx="10515600" cy="770868"/>
          </a:xfrm>
        </p:spPr>
        <p:txBody>
          <a:bodyPr/>
          <a:lstStyle/>
          <a:p>
            <a:r>
              <a:rPr lang="hr-HR" dirty="0"/>
              <a:t>Što proučava biologija </a:t>
            </a:r>
          </a:p>
        </p:txBody>
      </p:sp>
    </p:spTree>
    <p:extLst>
      <p:ext uri="{BB962C8B-B14F-4D97-AF65-F5344CB8AC3E}">
        <p14:creationId xmlns:p14="http://schemas.microsoft.com/office/powerpoint/2010/main" xmlns="" val="42647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923F99CB-B191-4EF2-87EA-8B172009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274131"/>
            <a:ext cx="10515600" cy="770868"/>
          </a:xfrm>
        </p:spPr>
        <p:txBody>
          <a:bodyPr/>
          <a:lstStyle/>
          <a:p>
            <a:pPr algn="ctr"/>
            <a:r>
              <a:rPr lang="hr-HR" dirty="0"/>
              <a:t>Istraživanje u biologiji </a:t>
            </a:r>
          </a:p>
        </p:txBody>
      </p:sp>
      <p:pic>
        <p:nvPicPr>
          <p:cNvPr id="4" name="Rezervirano mjesto sadržaja 3" descr="Slika na kojoj se prikazuje zid, na zatvorenom, soba&#10;&#10;Opis je automatski generiran">
            <a:extLst>
              <a:ext uri="{FF2B5EF4-FFF2-40B4-BE49-F238E27FC236}">
                <a16:creationId xmlns:a16="http://schemas.microsoft.com/office/drawing/2014/main" xmlns="" id="{622FC6E1-8DE0-4B90-809B-2A4665CAE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71" y="2123301"/>
            <a:ext cx="6719333" cy="4479555"/>
          </a:xfrm>
          <a:prstGeom prst="rect">
            <a:avLst/>
          </a:prstGeom>
        </p:spPr>
      </p:pic>
      <p:pic>
        <p:nvPicPr>
          <p:cNvPr id="5" name="Slika 4" descr="Slika na kojoj se prikazuje na otvorenom, trava, stablo, tlo&#10;&#10;Opis je automatski generiran">
            <a:extLst>
              <a:ext uri="{FF2B5EF4-FFF2-40B4-BE49-F238E27FC236}">
                <a16:creationId xmlns:a16="http://schemas.microsoft.com/office/drawing/2014/main" xmlns="" id="{C612A699-CFD8-42D8-A2F1-B2011A5F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204" y="2065104"/>
            <a:ext cx="3452039" cy="45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30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4AC1C47-E958-4811-8733-105BE07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38"/>
            <a:ext cx="5084298" cy="14648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800" dirty="0"/>
              <a:t>Provodi se u laboratoriju  i prirodi</a:t>
            </a:r>
          </a:p>
          <a:p>
            <a:pPr>
              <a:lnSpc>
                <a:spcPct val="150000"/>
              </a:lnSpc>
            </a:pPr>
            <a:r>
              <a:rPr lang="hr-HR" dirty="0"/>
              <a:t>Biolozi – znanstvenici </a:t>
            </a:r>
            <a:endParaRPr lang="hr-HR" sz="2800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7B55801-4B00-4618-9D6A-D3A8C94F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Istraživanje u biologiji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F7C4E1E-6022-42A6-A8F2-D66E79FC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654" y="4855391"/>
            <a:ext cx="633091" cy="60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CF40A59-896A-4F39-9487-581A6E231400}"/>
              </a:ext>
            </a:extLst>
          </p:cNvPr>
          <p:cNvSpPr txBox="1"/>
          <p:nvPr/>
        </p:nvSpPr>
        <p:spPr>
          <a:xfrm>
            <a:off x="1302392" y="4897208"/>
            <a:ext cx="4967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Istraži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ABE6D61-1366-4F5B-AF19-D89026E17B69}"/>
              </a:ext>
            </a:extLst>
          </p:cNvPr>
          <p:cNvSpPr txBox="1"/>
          <p:nvPr/>
        </p:nvSpPr>
        <p:spPr>
          <a:xfrm>
            <a:off x="838199" y="5603970"/>
            <a:ext cx="8741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B050"/>
                </a:solidFill>
              </a:rPr>
              <a:t>Kako biolozi istražuju i dolaze do novih spoznaja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RB str.6 </a:t>
            </a:r>
          </a:p>
        </p:txBody>
      </p:sp>
    </p:spTree>
    <p:extLst>
      <p:ext uri="{BB962C8B-B14F-4D97-AF65-F5344CB8AC3E}">
        <p14:creationId xmlns:p14="http://schemas.microsoft.com/office/powerpoint/2010/main" xmlns="" val="384660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rava, na otvorenom, osoba, biljka&#10;&#10;Opis je automatski generiran">
            <a:extLst>
              <a:ext uri="{FF2B5EF4-FFF2-40B4-BE49-F238E27FC236}">
                <a16:creationId xmlns:a16="http://schemas.microsoft.com/office/drawing/2014/main" xmlns="" id="{D8A52DA0-F477-42B4-8ED6-B426CA5F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0" y="1318955"/>
            <a:ext cx="5650329" cy="4220089"/>
          </a:xfrm>
          <a:prstGeom prst="rect">
            <a:avLst/>
          </a:prstGeom>
        </p:spPr>
      </p:pic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xmlns="" id="{BA3A52A7-15D5-4EE5-8A43-8B17B0C16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97" y="6087841"/>
            <a:ext cx="4841223" cy="583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Lupa </a:t>
            </a:r>
          </a:p>
        </p:txBody>
      </p:sp>
      <p:pic>
        <p:nvPicPr>
          <p:cNvPr id="10" name="Rezervirano mjesto sadržaja 10" descr="Slika na kojoj se prikazuje tekst, računalo, stol, radni stol&#10;&#10;Opis je automatski generiran">
            <a:extLst>
              <a:ext uri="{FF2B5EF4-FFF2-40B4-BE49-F238E27FC236}">
                <a16:creationId xmlns:a16="http://schemas.microsoft.com/office/drawing/2014/main" xmlns="" id="{C91C7F74-9BF5-446D-A1D6-9397901E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18955"/>
            <a:ext cx="5803397" cy="4220089"/>
          </a:xfrm>
          <a:prstGeom prst="rect">
            <a:avLst/>
          </a:prstGeom>
        </p:spPr>
      </p:pic>
      <p:sp>
        <p:nvSpPr>
          <p:cNvPr id="11" name="Naslov 2">
            <a:extLst>
              <a:ext uri="{FF2B5EF4-FFF2-40B4-BE49-F238E27FC236}">
                <a16:creationId xmlns:a16="http://schemas.microsoft.com/office/drawing/2014/main" xmlns="" id="{78C22C59-9CFA-4260-AF2F-C18E1C7D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239" y="6070304"/>
            <a:ext cx="4010464" cy="501022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+mn-lt"/>
              </a:rPr>
              <a:t>Mikroskop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1552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pod&#10;&#10;Opis je automatski generiran">
            <a:extLst>
              <a:ext uri="{FF2B5EF4-FFF2-40B4-BE49-F238E27FC236}">
                <a16:creationId xmlns:a16="http://schemas.microsoft.com/office/drawing/2014/main" xmlns="" id="{FB94B1BB-6BEF-42DE-BA7A-EB3FE497B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951" y="1255601"/>
            <a:ext cx="5722433" cy="4875747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A04353D9-D581-424A-89DE-49B0419A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6087132"/>
            <a:ext cx="2630659" cy="770868"/>
          </a:xfrm>
        </p:spPr>
        <p:txBody>
          <a:bodyPr/>
          <a:lstStyle/>
          <a:p>
            <a:r>
              <a:rPr lang="hr-HR"/>
              <a:t>Dalekozor </a:t>
            </a:r>
            <a:endParaRPr lang="hr-HR" dirty="0"/>
          </a:p>
        </p:txBody>
      </p:sp>
      <p:pic>
        <p:nvPicPr>
          <p:cNvPr id="6" name="Rezervirano mjesto sadržaja 3" descr="Slika na kojoj se prikazuje na otvorenom, planina, brijeg, tamno&#10;&#10;Opis je automatski generiran">
            <a:extLst>
              <a:ext uri="{FF2B5EF4-FFF2-40B4-BE49-F238E27FC236}">
                <a16:creationId xmlns:a16="http://schemas.microsoft.com/office/drawing/2014/main" xmlns="" id="{4EE06A23-893F-43EF-9D6E-C7FCD0325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08" y="1255601"/>
            <a:ext cx="5165141" cy="4897855"/>
          </a:xfrm>
          <a:prstGeom prst="rect">
            <a:avLst/>
          </a:prstGeom>
        </p:spPr>
      </p:pic>
      <p:sp>
        <p:nvSpPr>
          <p:cNvPr id="14" name="Naslov 2">
            <a:extLst>
              <a:ext uri="{FF2B5EF4-FFF2-40B4-BE49-F238E27FC236}">
                <a16:creationId xmlns:a16="http://schemas.microsoft.com/office/drawing/2014/main" xmlns="" id="{733E9FEA-0C0B-4A5F-9D39-D6F298CF449F}"/>
              </a:ext>
            </a:extLst>
          </p:cNvPr>
          <p:cNvSpPr txBox="1">
            <a:spLocks/>
          </p:cNvSpPr>
          <p:nvPr/>
        </p:nvSpPr>
        <p:spPr>
          <a:xfrm>
            <a:off x="7568419" y="6274188"/>
            <a:ext cx="3401376" cy="53557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Teleskop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0682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4AC1C47-E958-4811-8733-105BE071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353"/>
            <a:ext cx="10515600" cy="2815422"/>
          </a:xfrm>
        </p:spPr>
        <p:txBody>
          <a:bodyPr/>
          <a:lstStyle/>
          <a:p>
            <a:r>
              <a:rPr lang="hr-HR" dirty="0"/>
              <a:t>Golim okom </a:t>
            </a:r>
          </a:p>
          <a:p>
            <a:r>
              <a:rPr lang="hr-HR" dirty="0"/>
              <a:t>Lupom </a:t>
            </a:r>
          </a:p>
          <a:p>
            <a:r>
              <a:rPr lang="hr-HR" dirty="0"/>
              <a:t>Mikroskopom </a:t>
            </a:r>
          </a:p>
          <a:p>
            <a:r>
              <a:rPr lang="hr-HR" dirty="0"/>
              <a:t>Dalekozorom </a:t>
            </a:r>
          </a:p>
          <a:p>
            <a:r>
              <a:rPr lang="hr-HR" dirty="0"/>
              <a:t>Teleskopom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7B55801-4B00-4618-9D6A-D3A8C94F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269"/>
            <a:ext cx="10515600" cy="77086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Istraživanje u biologiji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438B5B2-B045-4AF7-A5FE-4FE34A45C0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34731"/>
            <a:ext cx="633091" cy="606855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44A40AF-6D81-4675-B651-C65B562E5AD4}"/>
              </a:ext>
            </a:extLst>
          </p:cNvPr>
          <p:cNvSpPr txBox="1"/>
          <p:nvPr/>
        </p:nvSpPr>
        <p:spPr>
          <a:xfrm>
            <a:off x="1471291" y="5452337"/>
            <a:ext cx="505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  </a:t>
            </a:r>
            <a:r>
              <a:rPr lang="hr-HR" sz="2800" i="1" dirty="0">
                <a:hlinkClick r:id="rId3"/>
              </a:rPr>
              <a:t>Istraživanje u biologiji 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xmlns="" val="412181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A7AC14-2457-43FB-8EAE-66703687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3336"/>
            <a:ext cx="10515600" cy="824600"/>
          </a:xfrm>
        </p:spPr>
        <p:txBody>
          <a:bodyPr/>
          <a:lstStyle/>
          <a:p>
            <a:r>
              <a:rPr lang="hr-HR" b="1" dirty="0"/>
              <a:t>Istraživački rad - etape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90EDFF1-65C7-4037-9E0F-91159DC34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55" y="2342743"/>
            <a:ext cx="10515600" cy="4669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Istraživačko pitanje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Pretpostavka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</a:t>
            </a:r>
            <a:endParaRPr lang="hr-HR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Tijek rada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Zaključak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endParaRPr lang="hr-HR" sz="3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FA9AACC-403E-4FA4-9396-3176DF5C4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20" y="1213336"/>
            <a:ext cx="3688080" cy="55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85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317</Words>
  <Application>Microsoft Office PowerPoint</Application>
  <PresentationFormat>Custom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Calibri</vt:lpstr>
      <vt:lpstr>Times New Roman</vt:lpstr>
      <vt:lpstr>Office Theme</vt:lpstr>
      <vt:lpstr>Slide 1</vt:lpstr>
      <vt:lpstr>Koja je razlika između prirode i biologije?</vt:lpstr>
      <vt:lpstr>Što proučava biologija </vt:lpstr>
      <vt:lpstr>Istraživanje u biologiji </vt:lpstr>
      <vt:lpstr>Istraživanje u biologiji </vt:lpstr>
      <vt:lpstr>Mikroskop </vt:lpstr>
      <vt:lpstr>Dalekozor </vt:lpstr>
      <vt:lpstr>Istraživanje u biologiji  </vt:lpstr>
      <vt:lpstr>Istraživački rad - etape</vt:lpstr>
      <vt:lpstr>Ustroj živog svijeta u prirodi</vt:lpstr>
      <vt:lpstr>Ustroj živog svijeta u prirodi</vt:lpstr>
      <vt:lpstr>Slide 12</vt:lpstr>
      <vt:lpstr>Slide 13</vt:lpstr>
      <vt:lpstr>Provjeri znanje </vt:lpstr>
      <vt:lpstr>Obilježja živih bića </vt:lpstr>
      <vt:lpstr>Obilježja živih bića </vt:lpstr>
      <vt:lpstr>IZLAZNA KARTICA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su organizirana živa bića</dc:title>
  <dc:creator>LEOPOLDINA Vitković</dc:creator>
  <cp:lastModifiedBy>sk-mpovalec</cp:lastModifiedBy>
  <cp:revision>23</cp:revision>
  <dcterms:created xsi:type="dcterms:W3CDTF">2021-01-25T06:47:15Z</dcterms:created>
  <dcterms:modified xsi:type="dcterms:W3CDTF">2021-08-16T11:48:13Z</dcterms:modified>
</cp:coreProperties>
</file>